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74" r:id="rId1"/>
    <p:sldMasterId id="2147483675" r:id="rId2"/>
  </p:sldMasterIdLst>
  <p:notesMasterIdLst>
    <p:notesMasterId r:id="rId12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3"/>
      <p:bold r:id="rId14"/>
      <p:italic r:id="rId15"/>
      <p:boldItalic r:id="rId16"/>
    </p:embeddedFont>
    <p:embeddedFont>
      <p:font typeface="Georgia" panose="02040502050405020303" pitchFamily="18" charset="0"/>
      <p:regular r:id="rId17"/>
      <p:bold r:id="rId18"/>
      <p:italic r:id="rId19"/>
      <p:boldItalic r:id="rId20"/>
    </p:embeddedFont>
    <p:embeddedFont>
      <p:font typeface="Permanent Marker" panose="020B0604020202020204" charset="0"/>
      <p:regular r:id="rId21"/>
    </p:embeddedFont>
    <p:embeddedFont>
      <p:font typeface="Cambria" panose="02040503050406030204" pitchFamily="18" charset="0"/>
      <p:regular r:id="rId22"/>
      <p:bold r:id="rId23"/>
      <p:italic r:id="rId24"/>
      <p:boldItalic r:id="rId25"/>
    </p:embeddedFont>
    <p:embeddedFont>
      <p:font typeface="Cabin" panose="020B0604020202020204" charset="0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98" y="-2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26" Type="http://schemas.openxmlformats.org/officeDocument/2006/relationships/font" Target="fonts/font14.fntdata"/><Relationship Id="rId3" Type="http://schemas.openxmlformats.org/officeDocument/2006/relationships/slide" Target="slides/slide1.xml"/><Relationship Id="rId21" Type="http://schemas.openxmlformats.org/officeDocument/2006/relationships/font" Target="fonts/font9.fntdata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25" Type="http://schemas.openxmlformats.org/officeDocument/2006/relationships/font" Target="fonts/font13.fntdata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20" Type="http://schemas.openxmlformats.org/officeDocument/2006/relationships/font" Target="fonts/font8.fntdata"/><Relationship Id="rId29" Type="http://schemas.openxmlformats.org/officeDocument/2006/relationships/font" Target="fonts/font1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2.fntdata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23" Type="http://schemas.openxmlformats.org/officeDocument/2006/relationships/font" Target="fonts/font11.fntdata"/><Relationship Id="rId28" Type="http://schemas.openxmlformats.org/officeDocument/2006/relationships/font" Target="fonts/font16.fntdata"/><Relationship Id="rId10" Type="http://schemas.openxmlformats.org/officeDocument/2006/relationships/slide" Target="slides/slide8.xml"/><Relationship Id="rId19" Type="http://schemas.openxmlformats.org/officeDocument/2006/relationships/font" Target="fonts/font7.fntdata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22" Type="http://schemas.openxmlformats.org/officeDocument/2006/relationships/font" Target="fonts/font10.fntdata"/><Relationship Id="rId27" Type="http://schemas.openxmlformats.org/officeDocument/2006/relationships/font" Target="fonts/font15.fntdata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Cabin"/>
              <a:buNone/>
              <a:defRPr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spcBef>
                <a:spcPts val="0"/>
              </a:spcBef>
              <a:buClr>
                <a:schemeClr val="dk1"/>
              </a:buClr>
              <a:buFont typeface="Calibri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5060569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Shape 18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87" name="Shape 1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slides 45 -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95" name="Shape 19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You learned about URLs in How to Use a Browser. What is a URL? Uniform Resource Identifier. More commonly called a web address.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Most popular top level domains? .com, .org, .net</a:t>
            </a:r>
          </a:p>
        </p:txBody>
      </p:sp>
      <p:sp>
        <p:nvSpPr>
          <p:cNvPr id="196" name="Shape 196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Shape 20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05" name="Shape 20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23" name="Shape 22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2" name="Shape 23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are any of you shopping online? we are in no way promoting that you shop online!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Shape 24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44" name="Shape 24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Have you heard the phrase there’s no such thing as a free lunch? Well, there’s also no such thing as a free iPad. Mention that Chromebooks are more secure than a PC or laptop but that it’s important to understand how easy it is to inadvertently click on something  malicious.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Have you ever received a similar message? Maybe through email?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Email and networking profiles get hijacked.</a:t>
            </a:r>
          </a:p>
        </p:txBody>
      </p:sp>
      <p:sp>
        <p:nvSpPr>
          <p:cNvPr id="245" name="Shape 245"/>
          <p:cNvSpPr txBox="1">
            <a:spLocks noGrp="1"/>
          </p:cNvSpPr>
          <p:nvPr>
            <p:ph type="sldNum" idx="12"/>
          </p:nvPr>
        </p:nvSpPr>
        <p:spPr>
          <a:xfrm>
            <a:off x="3884612" y="8685213"/>
            <a:ext cx="2971799" cy="4572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54" name="Shape 2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r>
              <a:rPr lang="en-US" sz="12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rPr>
              <a:t>Click the hyperlink to show the video (3:03 minutes). Screen will open in Netsmartz - expand to full screen.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Shape 26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62" name="Shape 26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A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bin"/>
              <a:buNone/>
            </a:pPr>
            <a:endParaRPr sz="1200" b="0" i="0" u="none" strike="noStrike" cap="none">
              <a:solidFill>
                <a:schemeClr val="dk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Shape 2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0" name="Shape 27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-US"/>
              <a:t>End of class 2..  Ask if there are any questions or comments.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6" name="Shape 1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Shape 1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2" name="Shape 7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9" name="Shape 79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2" name="Shape 82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5" name="Shape 8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Shape 88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4" name="Shape 10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05" name="Shape 10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980235" y="4848225"/>
            <a:ext cx="1435100" cy="2009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Shape 107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10" name="Shape 11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Shape 11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3" name="Shape 11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Shape 11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6" name="Shape 11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17" name="Shape 11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Shape 11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1" name="Shape 121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2" name="Shape 12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3" name="Shape 12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4" name="Shape 12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27" name="Shape 127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28" name="Shape 12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129" name="Shape 12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Shape 1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Shape 13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4" name="Shape 134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38" name="Shape 138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9" name="Shape 139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0" name="Shape 14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1" name="Shape 141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42" name="Shape 142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45" name="Shape 145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6" name="Shape 14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7" name="Shape 147"/>
          <p:cNvSpPr txBox="1">
            <a:spLocks noGrp="1"/>
          </p:cNvSpPr>
          <p:nvPr>
            <p:ph type="body" idx="3"/>
          </p:nvPr>
        </p:nvSpPr>
        <p:spPr>
          <a:xfrm>
            <a:off x="4419600" y="1535112"/>
            <a:ext cx="3657600" cy="6397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1" i="0" u="none" strike="noStrike" cap="none">
                <a:solidFill>
                  <a:schemeClr val="dk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8" name="Shape 148"/>
          <p:cNvSpPr txBox="1">
            <a:spLocks noGrp="1"/>
          </p:cNvSpPr>
          <p:nvPr>
            <p:ph type="body" idx="4"/>
          </p:nvPr>
        </p:nvSpPr>
        <p:spPr>
          <a:xfrm>
            <a:off x="4419600" y="2174875"/>
            <a:ext cx="3657600" cy="3951286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762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3048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1523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101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17779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1270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9" name="Shape 14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0" name="Shape 15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1" name="Shape 15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 txBox="1">
            <a:spLocks noGrp="1"/>
          </p:cNvSpPr>
          <p:nvPr>
            <p:ph type="title"/>
          </p:nvPr>
        </p:nvSpPr>
        <p:spPr>
          <a:xfrm>
            <a:off x="304801" y="5495544"/>
            <a:ext cx="7772400" cy="5943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54" name="Shape 154"/>
          <p:cNvSpPr txBox="1">
            <a:spLocks noGrp="1"/>
          </p:cNvSpPr>
          <p:nvPr>
            <p:ph type="body" idx="1"/>
          </p:nvPr>
        </p:nvSpPr>
        <p:spPr>
          <a:xfrm>
            <a:off x="304797" y="6096000"/>
            <a:ext cx="7772400" cy="6095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5" name="Shape 15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6" name="Shape 15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57" name="Shape 157"/>
          <p:cNvSpPr txBox="1">
            <a:spLocks noGrp="1"/>
          </p:cNvSpPr>
          <p:nvPr>
            <p:ph type="body" idx="2"/>
          </p:nvPr>
        </p:nvSpPr>
        <p:spPr>
          <a:xfrm>
            <a:off x="304800" y="381000"/>
            <a:ext cx="7772400" cy="494283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58" name="Shape 158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Shape 160"/>
          <p:cNvSpPr txBox="1">
            <a:spLocks noGrp="1"/>
          </p:cNvSpPr>
          <p:nvPr>
            <p:ph type="title"/>
          </p:nvPr>
        </p:nvSpPr>
        <p:spPr>
          <a:xfrm>
            <a:off x="301752" y="5495278"/>
            <a:ext cx="7772400" cy="5946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2200" b="1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1" name="Shape 161"/>
          <p:cNvSpPr>
            <a:spLocks noGrp="1"/>
          </p:cNvSpPr>
          <p:nvPr>
            <p:ph type="pic" idx="2"/>
          </p:nvPr>
        </p:nvSpPr>
        <p:spPr>
          <a:xfrm>
            <a:off x="0" y="0"/>
            <a:ext cx="8458200" cy="5486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2" name="Shape 162"/>
          <p:cNvSpPr txBox="1">
            <a:spLocks noGrp="1"/>
          </p:cNvSpPr>
          <p:nvPr>
            <p:ph type="body" idx="1"/>
          </p:nvPr>
        </p:nvSpPr>
        <p:spPr>
          <a:xfrm>
            <a:off x="301752" y="6096000"/>
            <a:ext cx="7772400" cy="61264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9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3" name="Shape 163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4" name="Shape 164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68" name="Shape 168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69" name="Shape 16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0" name="Shape 170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74" name="Shape 174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75" name="Shape 175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6" name="Shape 176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77" name="Shape 177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>
            <a:spLocks noGrp="1"/>
          </p:cNvSpPr>
          <p:nvPr>
            <p:ph type="title"/>
          </p:nvPr>
        </p:nvSpPr>
        <p:spPr>
          <a:xfrm>
            <a:off x="871537" y="192088"/>
            <a:ext cx="8162924" cy="1431924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180" name="Shape 180"/>
          <p:cNvSpPr txBox="1">
            <a:spLocks noGrp="1"/>
          </p:cNvSpPr>
          <p:nvPr>
            <p:ph type="body" idx="1"/>
          </p:nvPr>
        </p:nvSpPr>
        <p:spPr>
          <a:xfrm>
            <a:off x="912812" y="1905000"/>
            <a:ext cx="3978273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1" name="Shape 181"/>
          <p:cNvSpPr txBox="1">
            <a:spLocks noGrp="1"/>
          </p:cNvSpPr>
          <p:nvPr>
            <p:ph type="body" idx="2"/>
          </p:nvPr>
        </p:nvSpPr>
        <p:spPr>
          <a:xfrm>
            <a:off x="5043487" y="1905000"/>
            <a:ext cx="3979862" cy="4190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2" name="Shape 182"/>
          <p:cNvSpPr txBox="1">
            <a:spLocks noGrp="1"/>
          </p:cNvSpPr>
          <p:nvPr>
            <p:ph type="dt" idx="10"/>
          </p:nvPr>
        </p:nvSpPr>
        <p:spPr>
          <a:xfrm>
            <a:off x="1152525" y="6286500"/>
            <a:ext cx="1904999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3" name="Shape 183"/>
          <p:cNvSpPr txBox="1">
            <a:spLocks noGrp="1"/>
          </p:cNvSpPr>
          <p:nvPr>
            <p:ph type="ftr" idx="11"/>
          </p:nvPr>
        </p:nvSpPr>
        <p:spPr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libri"/>
              <a:buNone/>
              <a:defRPr sz="12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84" name="Shape 184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Shape 23"/>
          <p:cNvSpPr txBox="1">
            <a:spLocks noGrp="1"/>
          </p:cNvSpPr>
          <p:nvPr>
            <p:ph type="title"/>
          </p:nvPr>
        </p:nvSpPr>
        <p:spPr>
          <a:xfrm>
            <a:off x="457200" y="274650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pic>
        <p:nvPicPr>
          <p:cNvPr id="26" name="Shape 2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058025" y="4724400"/>
            <a:ext cx="1398587" cy="2133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Shape 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96999" y="155250"/>
            <a:ext cx="1712923" cy="931450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Shape 2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 rot="5400000">
            <a:off x="1866898" y="190500"/>
            <a:ext cx="4800600" cy="7619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4" name="Shape 34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title"/>
          </p:nvPr>
        </p:nvSpPr>
        <p:spPr>
          <a:xfrm rot="5400000">
            <a:off x="4579936" y="2324099"/>
            <a:ext cx="5851525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body" idx="1"/>
          </p:nvPr>
        </p:nvSpPr>
        <p:spPr>
          <a:xfrm rot="5400000">
            <a:off x="541336" y="190500"/>
            <a:ext cx="5851525" cy="601979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0" name="Shape 4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subTitle" idx="1"/>
          </p:nvPr>
        </p:nvSpPr>
        <p:spPr>
          <a:xfrm>
            <a:off x="685800" y="4572000"/>
            <a:ext cx="646175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ctr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ctr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ctr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46" name="Shape 46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4572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body" idx="2"/>
          </p:nvPr>
        </p:nvSpPr>
        <p:spPr>
          <a:xfrm>
            <a:off x="4419600" y="1536191"/>
            <a:ext cx="3657600" cy="459028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1270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71119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22861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101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08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4063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3556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43179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3810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3" name="Shape 53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 1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dt" idx="10"/>
          </p:nvPr>
        </p:nvSpPr>
        <p:spPr>
          <a:xfrm rot="-5400000">
            <a:off x="7551320" y="1645949"/>
            <a:ext cx="24383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ftr" idx="11"/>
          </p:nvPr>
        </p:nvSpPr>
        <p:spPr>
          <a:xfrm rot="-5400000">
            <a:off x="7586870" y="4048780"/>
            <a:ext cx="2367299" cy="365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57" name="Shape 57"/>
          <p:cNvSpPr>
            <a:spLocks noGrp="1"/>
          </p:cNvSpPr>
          <p:nvPr>
            <p:ph type="sldNum" idx="12"/>
          </p:nvPr>
        </p:nvSpPr>
        <p:spPr>
          <a:xfrm>
            <a:off x="8531788" y="58013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>
            <a:spLocks noGrp="1"/>
          </p:cNvSpPr>
          <p:nvPr>
            <p:ph type="title"/>
          </p:nvPr>
        </p:nvSpPr>
        <p:spPr>
          <a:xfrm>
            <a:off x="722312" y="5486400"/>
            <a:ext cx="7659687" cy="1168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722312" y="3852862"/>
            <a:ext cx="6135686" cy="16335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20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8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6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Font typeface="Arial"/>
              <a:buNone/>
              <a:defRPr sz="1400" b="0" i="0" u="none" strike="noStrike" cap="none">
                <a:solidFill>
                  <a:srgbClr val="8C8B8A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Shape 8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1" name="Shape 11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2" name="Shape 12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lt1"/>
            </a:gs>
            <a:gs pos="75000">
              <a:schemeClr val="lt1"/>
            </a:gs>
            <a:gs pos="100000">
              <a:srgbClr val="D8D8D8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Shape 9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Font typeface="Cambria"/>
              <a:buNone/>
              <a:defRPr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indent="0">
              <a:spcBef>
                <a:spcPts val="0"/>
              </a:spcBef>
              <a:buFont typeface="Arial"/>
              <a:buNone/>
              <a:defRPr sz="1800"/>
            </a:lvl2pPr>
            <a:lvl3pPr lvl="2" indent="0">
              <a:spcBef>
                <a:spcPts val="0"/>
              </a:spcBef>
              <a:buFont typeface="Arial"/>
              <a:buNone/>
              <a:defRPr sz="1800"/>
            </a:lvl3pPr>
            <a:lvl4pPr lvl="3" indent="0">
              <a:spcBef>
                <a:spcPts val="0"/>
              </a:spcBef>
              <a:buFont typeface="Arial"/>
              <a:buNone/>
              <a:defRPr sz="1800"/>
            </a:lvl4pPr>
            <a:lvl5pPr lvl="4" indent="0">
              <a:spcBef>
                <a:spcPts val="0"/>
              </a:spcBef>
              <a:buFont typeface="Arial"/>
              <a:buNone/>
              <a:defRPr sz="1800"/>
            </a:lvl5pPr>
            <a:lvl6pPr lvl="5" indent="0">
              <a:spcBef>
                <a:spcPts val="0"/>
              </a:spcBef>
              <a:buFont typeface="Arial"/>
              <a:buNone/>
              <a:defRPr sz="1800"/>
            </a:lvl6pPr>
            <a:lvl7pPr lvl="6" indent="0">
              <a:spcBef>
                <a:spcPts val="0"/>
              </a:spcBef>
              <a:buFont typeface="Arial"/>
              <a:buNone/>
              <a:defRPr sz="1800"/>
            </a:lvl7pPr>
            <a:lvl8pPr lvl="7" indent="0">
              <a:spcBef>
                <a:spcPts val="0"/>
              </a:spcBef>
              <a:buFont typeface="Arial"/>
              <a:buNone/>
              <a:defRPr sz="1800"/>
            </a:lvl8pPr>
            <a:lvl9pPr lvl="8" indent="0">
              <a:spcBef>
                <a:spcPts val="0"/>
              </a:spcBef>
              <a:buFont typeface="Arial"/>
              <a:buNone/>
              <a:defRPr sz="1800"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619999" cy="4800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lvl="0" indent="508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640080" marR="0" lvl="1" indent="20319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005839" marR="0" lvl="2" indent="-2538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280160" marR="0" lvl="3" indent="-35560" algn="l" rtl="0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1554480" marR="0" lvl="4" indent="-5588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5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1737360" marR="0" lvl="5" indent="-1016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1920240" marR="0" lvl="6" indent="-15239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2103120" marR="0" lvl="7" indent="-762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3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2286000" marR="0" lvl="8" indent="-12700" algn="l" rtl="0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chemeClr val="accent4"/>
              </a:buClr>
              <a:buSzPct val="1000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7" name="Shape 97"/>
          <p:cNvSpPr/>
          <p:nvPr/>
        </p:nvSpPr>
        <p:spPr>
          <a:xfrm>
            <a:off x="8458200" y="5486400"/>
            <a:ext cx="685799" cy="68579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98" name="Shape 98"/>
          <p:cNvSpPr txBox="1">
            <a:spLocks noGrp="1"/>
          </p:cNvSpPr>
          <p:nvPr>
            <p:ph type="ftr" idx="11"/>
          </p:nvPr>
        </p:nvSpPr>
        <p:spPr>
          <a:xfrm rot="-5400000">
            <a:off x="7586909" y="4048758"/>
            <a:ext cx="2367281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 rot="-5400000">
            <a:off x="7551350" y="1645919"/>
            <a:ext cx="2438399" cy="36575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Font typeface="Cabin"/>
              <a:buNone/>
              <a:defRPr sz="1200" b="0" i="0" u="none" strike="noStrike" cap="none">
                <a:solidFill>
                  <a:schemeClr val="lt2"/>
                </a:solidFill>
                <a:latin typeface="Cabin"/>
                <a:ea typeface="Cabin"/>
                <a:cs typeface="Cabin"/>
                <a:sym typeface="Cabin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L="27432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L="32004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L="36576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Cabin"/>
              <a:buNone/>
              <a:defRPr sz="3200" b="0" i="0" u="none" strike="noStrike" cap="none">
                <a:solidFill>
                  <a:srgbClr val="000000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endParaRPr/>
          </a:p>
        </p:txBody>
      </p:sp>
      <p:sp>
        <p:nvSpPr>
          <p:cNvPr id="100" name="Shape 100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699" cy="396300"/>
          </a:xfrm>
          <a:prstGeom prst="bracketPair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bin"/>
              <a:buNone/>
            </a:pPr>
            <a:fld id="{00000000-1234-1234-1234-123412341234}" type="slidenum">
              <a:rPr lang="en-US" sz="1800" b="0" i="0" u="none" strike="noStrike" cap="none">
                <a:solidFill>
                  <a:srgbClr val="FFFFFF"/>
                </a:solidFill>
                <a:latin typeface="Cabin"/>
                <a:ea typeface="Cabin"/>
                <a:cs typeface="Cabin"/>
                <a:sym typeface="Cabin"/>
              </a:rPr>
              <a:t>‹#›</a:t>
            </a:fld>
            <a:endParaRPr lang="en-US" sz="1800" b="0" i="0" u="none" strike="noStrike" cap="none">
              <a:solidFill>
                <a:srgbClr val="FFFFFF"/>
              </a:solidFill>
              <a:latin typeface="Cabin"/>
              <a:ea typeface="Cabin"/>
              <a:cs typeface="Cabin"/>
              <a:sym typeface="Cabin"/>
            </a:endParaRPr>
          </a:p>
        </p:txBody>
      </p:sp>
      <p:sp>
        <p:nvSpPr>
          <p:cNvPr id="101" name="Shape 101"/>
          <p:cNvSpPr/>
          <p:nvPr/>
        </p:nvSpPr>
        <p:spPr>
          <a:xfrm>
            <a:off x="8458200" y="0"/>
            <a:ext cx="685799" cy="6858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200" b="0" i="0" u="none" strike="noStrike" cap="none">
              <a:solidFill>
                <a:schemeClr val="lt1"/>
              </a:solidFill>
              <a:latin typeface="Cabin"/>
              <a:ea typeface="Cabin"/>
              <a:cs typeface="Cabin"/>
              <a:sym typeface="Cabi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g"/><Relationship Id="rId4" Type="http://schemas.openxmlformats.org/officeDocument/2006/relationships/image" Target="../media/image9.png"/><Relationship Id="rId9" Type="http://schemas.openxmlformats.org/officeDocument/2006/relationships/image" Target="../media/image1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etsmartz.org/RealLifeStories/TwoKindsOfStupid" TargetMode="External"/><Relationship Id="rId4" Type="http://schemas.openxmlformats.org/officeDocument/2006/relationships/hyperlink" Target="http://es.netsmartz.org/RealLifeStories/TwoKindsOfStupid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Shape 1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64375" y="0"/>
            <a:ext cx="8629576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Shape 190"/>
          <p:cNvSpPr txBox="1">
            <a:spLocks noGrp="1"/>
          </p:cNvSpPr>
          <p:nvPr>
            <p:ph type="ctrTitle"/>
          </p:nvPr>
        </p:nvSpPr>
        <p:spPr>
          <a:xfrm>
            <a:off x="685800" y="1905000"/>
            <a:ext cx="7543800" cy="2594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Internet Identity,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6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Safety, &amp; Security</a:t>
            </a:r>
          </a:p>
        </p:txBody>
      </p:sp>
      <p:sp>
        <p:nvSpPr>
          <p:cNvPr id="191" name="Shape 191"/>
          <p:cNvSpPr txBox="1">
            <a:spLocks noGrp="1"/>
          </p:cNvSpPr>
          <p:nvPr>
            <p:ph type="subTitle" idx="1"/>
          </p:nvPr>
        </p:nvSpPr>
        <p:spPr>
          <a:xfrm>
            <a:off x="685800" y="4562625"/>
            <a:ext cx="4335899" cy="1066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0" u="none" strike="noStrike" cap="none">
                <a:solidFill>
                  <a:srgbClr val="434343"/>
                </a:solidFill>
                <a:latin typeface="Calibri"/>
                <a:ea typeface="Calibri"/>
                <a:cs typeface="Calibri"/>
                <a:sym typeface="Calibri"/>
              </a:rPr>
              <a:t>The world is at your fingertips.</a:t>
            </a:r>
          </a:p>
        </p:txBody>
      </p:sp>
      <p:pic>
        <p:nvPicPr>
          <p:cNvPr id="192" name="Shape 19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58850" y="4499100"/>
            <a:ext cx="2608300" cy="1729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>
            <a:spLocks noGrp="1"/>
          </p:cNvSpPr>
          <p:nvPr>
            <p:ph type="title" idx="4294967295"/>
          </p:nvPr>
        </p:nvSpPr>
        <p:spPr>
          <a:xfrm>
            <a:off x="487175" y="274650"/>
            <a:ext cx="64551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Understanding URLs</a:t>
            </a:r>
          </a:p>
        </p:txBody>
      </p:sp>
      <p:sp>
        <p:nvSpPr>
          <p:cNvPr id="199" name="Shape 199"/>
          <p:cNvSpPr txBox="1">
            <a:spLocks noGrp="1"/>
          </p:cNvSpPr>
          <p:nvPr>
            <p:ph type="body" idx="4294967295"/>
          </p:nvPr>
        </p:nvSpPr>
        <p:spPr>
          <a:xfrm>
            <a:off x="487175" y="1219200"/>
            <a:ext cx="7214100" cy="54234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.com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mercial -for most businesses)		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.net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(.</a:t>
            </a: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net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work)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.edu 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(for education)		</a:t>
            </a:r>
          </a:p>
          <a:p>
            <a:pPr marL="342900" marR="0" lvl="0" indent="-2286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8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.org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(for non-profit organizations)</a:t>
            </a:r>
          </a:p>
        </p:txBody>
      </p:sp>
      <p:pic>
        <p:nvPicPr>
          <p:cNvPr id="200" name="Shape 20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864925" y="424550"/>
            <a:ext cx="1323749" cy="1065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Shape 20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13337" y="1595150"/>
            <a:ext cx="5802775" cy="3546149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pic>
      <p:sp>
        <p:nvSpPr>
          <p:cNvPr id="202" name="Shape 202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Shape 207"/>
          <p:cNvSpPr txBox="1">
            <a:spLocks noGrp="1"/>
          </p:cNvSpPr>
          <p:nvPr>
            <p:ph type="title" idx="4294967295"/>
          </p:nvPr>
        </p:nvSpPr>
        <p:spPr>
          <a:xfrm>
            <a:off x="457200" y="45898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Opening Up the Digital World</a:t>
            </a:r>
          </a:p>
        </p:txBody>
      </p:sp>
      <p:sp>
        <p:nvSpPr>
          <p:cNvPr id="208" name="Shape 208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3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3125" y="1981825"/>
            <a:ext cx="2454199" cy="1227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Shape 21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56400" y="4073267"/>
            <a:ext cx="763000" cy="282175"/>
          </a:xfrm>
          <a:prstGeom prst="rect">
            <a:avLst/>
          </a:prstGeom>
          <a:noFill/>
          <a:ln>
            <a:noFill/>
          </a:ln>
        </p:spPr>
      </p:pic>
      <p:sp>
        <p:nvSpPr>
          <p:cNvPr id="211" name="Shape 211"/>
          <p:cNvSpPr txBox="1"/>
          <p:nvPr/>
        </p:nvSpPr>
        <p:spPr>
          <a:xfrm>
            <a:off x="3091050" y="1651000"/>
            <a:ext cx="3181200" cy="14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A6175"/>
              </a:buClr>
              <a:buSzPct val="25000"/>
              <a:buFont typeface="Arial"/>
              <a:buNone/>
            </a:pPr>
            <a:r>
              <a:rPr lang="en-US" sz="3000" b="1" i="0" u="none" strike="noStrike" cap="none">
                <a:solidFill>
                  <a:srgbClr val="0A6175"/>
                </a:solidFill>
                <a:latin typeface="Arial"/>
                <a:ea typeface="Arial"/>
                <a:cs typeface="Arial"/>
                <a:sym typeface="Arial"/>
              </a:rPr>
              <a:t>  </a:t>
            </a:r>
            <a:r>
              <a:rPr lang="en-US" sz="3600" b="1" i="0" u="none" strike="noStrike" cap="none">
                <a:solidFill>
                  <a:srgbClr val="7F6000"/>
                </a:solidFill>
                <a:latin typeface="Cambria"/>
                <a:ea typeface="Cambria"/>
                <a:cs typeface="Cambria"/>
                <a:sym typeface="Cambria"/>
              </a:rPr>
              <a:t>shopping</a:t>
            </a:r>
          </a:p>
        </p:txBody>
      </p:sp>
      <p:sp>
        <p:nvSpPr>
          <p:cNvPr id="212" name="Shape 212"/>
          <p:cNvSpPr txBox="1"/>
          <p:nvPr/>
        </p:nvSpPr>
        <p:spPr>
          <a:xfrm>
            <a:off x="5280150" y="2298100"/>
            <a:ext cx="3181200" cy="1649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9900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FF9900"/>
                </a:solidFill>
                <a:latin typeface="Georgia"/>
                <a:ea typeface="Georgia"/>
                <a:cs typeface="Georgia"/>
                <a:sym typeface="Georgia"/>
              </a:rPr>
              <a:t>information</a:t>
            </a:r>
          </a:p>
        </p:txBody>
      </p:sp>
      <p:sp>
        <p:nvSpPr>
          <p:cNvPr id="213" name="Shape 213"/>
          <p:cNvSpPr txBox="1"/>
          <p:nvPr/>
        </p:nvSpPr>
        <p:spPr>
          <a:xfrm>
            <a:off x="5069075" y="4300050"/>
            <a:ext cx="2964900" cy="6173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AA84F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6AA84F"/>
                </a:solidFill>
                <a:latin typeface="Georgia"/>
                <a:ea typeface="Georgia"/>
                <a:cs typeface="Georgia"/>
                <a:sym typeface="Georgia"/>
              </a:rPr>
              <a:t>banking</a:t>
            </a:r>
          </a:p>
        </p:txBody>
      </p:sp>
      <p:pic>
        <p:nvPicPr>
          <p:cNvPr id="214" name="Shape 214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6725" y="2235000"/>
            <a:ext cx="1420800" cy="1420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Shape 215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38287" y="4211273"/>
            <a:ext cx="1124810" cy="39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Shape 216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93975" y="4917450"/>
            <a:ext cx="1284099" cy="12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6095075" y="2966599"/>
            <a:ext cx="1284099" cy="1284099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9">
            <a:alphaModFix/>
          </a:blip>
          <a:srcRect l="9841" t="13753" r="3299" b="12580"/>
          <a:stretch/>
        </p:blipFill>
        <p:spPr>
          <a:xfrm>
            <a:off x="2738925" y="5138050"/>
            <a:ext cx="2018649" cy="1284099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Shape 219"/>
          <p:cNvSpPr txBox="1"/>
          <p:nvPr/>
        </p:nvSpPr>
        <p:spPr>
          <a:xfrm>
            <a:off x="1932625" y="4631250"/>
            <a:ext cx="2964900" cy="766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51C75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351C75"/>
                </a:solidFill>
                <a:latin typeface="Georgia"/>
                <a:ea typeface="Georgia"/>
                <a:cs typeface="Georgia"/>
                <a:sym typeface="Georgia"/>
              </a:rPr>
              <a:t>education</a:t>
            </a:r>
          </a:p>
        </p:txBody>
      </p:sp>
      <p:sp>
        <p:nvSpPr>
          <p:cNvPr id="220" name="Shape 220"/>
          <p:cNvSpPr txBox="1"/>
          <p:nvPr/>
        </p:nvSpPr>
        <p:spPr>
          <a:xfrm>
            <a:off x="340050" y="3036300"/>
            <a:ext cx="3751199" cy="1459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3000" b="1" i="0" u="none" strike="noStrike" cap="none">
              <a:solidFill>
                <a:srgbClr val="5B0F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1C00"/>
              </a:buClr>
              <a:buSzPct val="25000"/>
              <a:buFont typeface="Georgia"/>
              <a:buNone/>
            </a:pPr>
            <a:r>
              <a:rPr lang="en-US" sz="3600" b="1" i="0" u="none" strike="noStrike" cap="none">
                <a:solidFill>
                  <a:srgbClr val="A61C00"/>
                </a:solidFill>
                <a:latin typeface="Georgia"/>
                <a:ea typeface="Georgia"/>
                <a:cs typeface="Georgia"/>
                <a:sym typeface="Georgia"/>
              </a:rPr>
              <a:t>entertainment</a:t>
            </a:r>
          </a:p>
        </p:txBody>
      </p:sp>
    </p:spTree>
  </p:cSld>
  <p:clrMapOvr>
    <a:masterClrMapping/>
  </p:clrMapOvr>
  <p:transition spd="slow"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 txBox="1">
            <a:spLocks noGrp="1"/>
          </p:cNvSpPr>
          <p:nvPr>
            <p:ph type="title" idx="4294967295"/>
          </p:nvPr>
        </p:nvSpPr>
        <p:spPr>
          <a:xfrm>
            <a:off x="610400" y="-11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Staying Safe Online</a:t>
            </a:r>
          </a:p>
        </p:txBody>
      </p:sp>
      <p:sp>
        <p:nvSpPr>
          <p:cNvPr id="226" name="Shape 226"/>
          <p:cNvSpPr txBox="1">
            <a:spLocks noGrp="1"/>
          </p:cNvSpPr>
          <p:nvPr>
            <p:ph type="body" idx="4294967295"/>
          </p:nvPr>
        </p:nvSpPr>
        <p:spPr>
          <a:xfrm>
            <a:off x="762000" y="955250"/>
            <a:ext cx="3657600" cy="5248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88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Protect Your Family from Online Identity Theft*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*Someone uses your personal information without your knowledge to commit fraud or theft.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1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Shape 227"/>
          <p:cNvSpPr txBox="1">
            <a:spLocks noGrp="1"/>
          </p:cNvSpPr>
          <p:nvPr>
            <p:ph type="body" idx="4294967295"/>
          </p:nvPr>
        </p:nvSpPr>
        <p:spPr>
          <a:xfrm>
            <a:off x="4419600" y="1058574"/>
            <a:ext cx="3657600" cy="520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r>
              <a:rPr lang="en-US" sz="2400" b="0" i="1" u="none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Prevention Tips: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Create strong passwords and use different passwords for different sites - keep them private.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When creating passwords, don't use information that could be easily linked to you (like your birth date, Social Security number, phone number, or the names of pets or hobbies).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Don't reply to e-mail or pop-up messages that requests you update or provide personal information. </a:t>
            </a:r>
          </a:p>
          <a:p>
            <a:pPr marL="457200" marR="0" lvl="0" indent="-34290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Remind your children not to give private information online.</a:t>
            </a: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65608" y="2018649"/>
            <a:ext cx="3250375" cy="2604424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Shape 22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4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Safe Online Shopping</a:t>
            </a:r>
          </a:p>
        </p:txBody>
      </p:sp>
      <p:sp>
        <p:nvSpPr>
          <p:cNvPr id="235" name="Shape 235"/>
          <p:cNvSpPr txBox="1">
            <a:spLocks noGrp="1"/>
          </p:cNvSpPr>
          <p:nvPr>
            <p:ph type="body" idx="4294967295"/>
          </p:nvPr>
        </p:nvSpPr>
        <p:spPr>
          <a:xfrm>
            <a:off x="457200" y="1310924"/>
            <a:ext cx="3657600" cy="5024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143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22221"/>
              <a:buFont typeface="Arial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Type web addresses carefully and only use secure, known sites to shop.</a:t>
            </a:r>
          </a:p>
          <a:p>
            <a:pPr marL="640080" marR="0" lvl="1" indent="4140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http</a:t>
            </a:r>
            <a:r>
              <a:rPr lang="en-US" sz="1800" b="0" i="1" u="sng" strike="noStrike" cap="none">
                <a:solidFill>
                  <a:srgbClr val="990000"/>
                </a:solidFill>
                <a:latin typeface="Calibri"/>
                <a:ea typeface="Calibri"/>
                <a:cs typeface="Calibri"/>
                <a:sym typeface="Calibri"/>
              </a:rPr>
              <a:t>s</a:t>
            </a:r>
            <a:r>
              <a:rPr lang="en-US"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: the “s” means a secure site.</a:t>
            </a:r>
          </a:p>
          <a:p>
            <a:pPr marL="4572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Never give anyone your credit card information over email. 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6" name="Shape 236"/>
          <p:cNvSpPr txBox="1">
            <a:spLocks noGrp="1"/>
          </p:cNvSpPr>
          <p:nvPr>
            <p:ph type="body" idx="4294967295"/>
          </p:nvPr>
        </p:nvSpPr>
        <p:spPr>
          <a:xfrm>
            <a:off x="4419600" y="1378800"/>
            <a:ext cx="3657600" cy="4747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Protect your personal information.    </a:t>
            </a:r>
          </a:p>
          <a:p>
            <a:pPr marL="640080" marR="0" lvl="1" indent="414019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Online stores don’t need your social security number or your birthday. </a:t>
            </a:r>
          </a:p>
          <a:p>
            <a:pPr marL="342900" marR="0" lvl="0" indent="139700" algn="l" rtl="0">
              <a:lnSpc>
                <a:spcPct val="100000"/>
              </a:lnSpc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Calibri"/>
              <a:buChar char="•"/>
            </a:pPr>
            <a:r>
              <a:rPr lang="en-US" sz="18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Choose one credit card or a prepaid credit card  for online use only.</a:t>
            </a: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86025" y="4351475"/>
            <a:ext cx="1769298" cy="8846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174648" y="5362551"/>
            <a:ext cx="1878023" cy="6839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5144021" y="1472225"/>
            <a:ext cx="1479168" cy="17720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40" name="Shape 240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2295425" y="2706025"/>
            <a:ext cx="1237200" cy="820200"/>
          </a:xfrm>
          <a:prstGeom prst="rect">
            <a:avLst/>
          </a:prstGeom>
          <a:noFill/>
          <a:ln>
            <a:noFill/>
          </a:ln>
        </p:spPr>
      </p:pic>
      <p:sp>
        <p:nvSpPr>
          <p:cNvPr id="241" name="Shape 24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ransition spd="slow">
    <p:cut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Shape 247"/>
          <p:cNvSpPr txBox="1">
            <a:spLocks noGrp="1"/>
          </p:cNvSpPr>
          <p:nvPr>
            <p:ph type="title" idx="4294967295"/>
          </p:nvPr>
        </p:nvSpPr>
        <p:spPr>
          <a:xfrm>
            <a:off x="448200" y="283675"/>
            <a:ext cx="62397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How Viruses &amp; Spyware Spread</a:t>
            </a:r>
          </a:p>
        </p:txBody>
      </p:sp>
      <p:sp>
        <p:nvSpPr>
          <p:cNvPr id="248" name="Shape 248"/>
          <p:cNvSpPr txBox="1">
            <a:spLocks noGrp="1"/>
          </p:cNvSpPr>
          <p:nvPr>
            <p:ph type="body" idx="4294967295"/>
          </p:nvPr>
        </p:nvSpPr>
        <p:spPr>
          <a:xfrm>
            <a:off x="396500" y="1347875"/>
            <a:ext cx="7620000" cy="48006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User clicks on link in an email, email attachment, or downloadable file on a website or on a social network. The link takes user to a website that attacks browser and forces virus or spyware </a:t>
            </a:r>
          </a:p>
          <a:p>
            <a:pPr marL="640080" marR="0" lvl="1" indent="-1066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Arial"/>
              <a:buChar char="•"/>
            </a:pPr>
            <a:r>
              <a:rPr lang="en-US" sz="2000" b="0" i="1" u="none" strike="noStrike" cap="none">
                <a:solidFill>
                  <a:srgbClr val="CC0000"/>
                </a:solidFill>
                <a:latin typeface="Calibri"/>
                <a:ea typeface="Calibri"/>
                <a:cs typeface="Calibri"/>
                <a:sym typeface="Calibri"/>
              </a:rPr>
              <a:t>Prevention Tip: </a:t>
            </a:r>
            <a:r>
              <a:rPr lang="en-US"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Don’t click on suspicious links, pop ups, or ads offering you anything for free, even if it looks like it comes from a friend.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3">
            <a:alphaModFix/>
          </a:blip>
          <a:srcRect t="9566" b="9494"/>
          <a:stretch/>
        </p:blipFill>
        <p:spPr>
          <a:xfrm>
            <a:off x="680475" y="3658775"/>
            <a:ext cx="6817800" cy="1829400"/>
          </a:xfrm>
          <a:prstGeom prst="rect">
            <a:avLst/>
          </a:prstGeom>
          <a:noFill/>
          <a:ln>
            <a:noFill/>
          </a:ln>
        </p:spPr>
      </p:pic>
      <p:sp>
        <p:nvSpPr>
          <p:cNvPr id="250" name="Shape 250"/>
          <p:cNvSpPr/>
          <p:nvPr/>
        </p:nvSpPr>
        <p:spPr>
          <a:xfrm>
            <a:off x="3388875" y="4415800"/>
            <a:ext cx="4019273" cy="1982610"/>
          </a:xfrm>
          <a:prstGeom prst="irregularSeal2">
            <a:avLst/>
          </a:prstGeom>
          <a:solidFill>
            <a:srgbClr val="FFFFFF"/>
          </a:solidFill>
          <a:ln w="1905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Permanent Marker"/>
              <a:buNone/>
            </a:pPr>
            <a:r>
              <a:rPr lang="en-US" sz="1800" b="0" i="0" u="none" strike="noStrike" cap="none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fREE IPAD!!!!</a:t>
            </a:r>
          </a:p>
        </p:txBody>
      </p:sp>
      <p:sp>
        <p:nvSpPr>
          <p:cNvPr id="251" name="Shape 251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6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62050" y="1471212"/>
            <a:ext cx="3154200" cy="419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>
            <a:spLocks noGrp="1"/>
          </p:cNvSpPr>
          <p:nvPr>
            <p:ph type="title" idx="4294967295"/>
          </p:nvPr>
        </p:nvSpPr>
        <p:spPr>
          <a:xfrm>
            <a:off x="616475" y="181950"/>
            <a:ext cx="6260400" cy="11430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BAE46"/>
              </a:buClr>
              <a:buSzPct val="25000"/>
              <a:buFont typeface="Calibri"/>
              <a:buNone/>
            </a:pPr>
            <a:r>
              <a:rPr lang="en-US" sz="3600" b="1" i="0" u="none" strike="noStrike" cap="none">
                <a:solidFill>
                  <a:srgbClr val="666666"/>
                </a:solidFill>
                <a:latin typeface="Cambria"/>
                <a:ea typeface="Cambria"/>
                <a:cs typeface="Cambria"/>
                <a:sym typeface="Cambria"/>
              </a:rPr>
              <a:t>Your Digital Footprint</a:t>
            </a:r>
          </a:p>
        </p:txBody>
      </p:sp>
      <p:sp>
        <p:nvSpPr>
          <p:cNvPr id="258" name="Shape 258"/>
          <p:cNvSpPr txBox="1"/>
          <p:nvPr/>
        </p:nvSpPr>
        <p:spPr>
          <a:xfrm>
            <a:off x="4936350" y="1324950"/>
            <a:ext cx="3154199" cy="34875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hlink"/>
              </a:buClr>
              <a:buSzPct val="25000"/>
              <a:buFont typeface="Arial"/>
              <a:buNone/>
            </a:pP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Dos </a:t>
            </a:r>
            <a:r>
              <a:rPr lang="en-US" sz="1800" b="0" i="0" u="sng" strike="noStrike" cap="none" dirty="0" err="1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Tipos</a:t>
            </a:r>
            <a:r>
              <a:rPr lang="en-US" sz="1800" b="0" i="0" u="sng" strike="noStrike" cap="none" dirty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 de </a:t>
            </a:r>
            <a:r>
              <a:rPr lang="en-US" sz="1800" b="0" i="0" u="sng" strike="noStrike" cap="none" dirty="0" err="1" smtClean="0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4"/>
              </a:rPr>
              <a:t>Estúpido</a:t>
            </a:r>
            <a:endParaRPr lang="en-US" sz="1800" b="0" i="0" u="sng" strike="noStrike" cap="none" dirty="0" smtClean="0">
              <a:solidFill>
                <a:schemeClr val="hlink"/>
              </a:solidFill>
              <a:latin typeface="Arial"/>
              <a:ea typeface="Arial"/>
              <a:cs typeface="Arial"/>
              <a:sym typeface="Arial"/>
              <a:hlinkClick r:id="rId4"/>
            </a:endParaRPr>
          </a:p>
          <a:p>
            <a:pPr>
              <a:buClr>
                <a:schemeClr val="hlink"/>
              </a:buClr>
              <a:buSzPct val="25000"/>
            </a:pPr>
            <a:r>
              <a:rPr lang="en-US" sz="1800" u="sng">
                <a:solidFill>
                  <a:schemeClr val="hlink"/>
                </a:solidFill>
                <a:hlinkClick r:id="rId5"/>
              </a:rPr>
              <a:t>Two Kinds of Stupid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Maintaining a positive online reputation is emphasized by SAUSD. It is important since it can affect students’ college and career opportunities.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Calibri"/>
              <a:buNone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The video above is an example of teaching materials used in our classrooms.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Shape 259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lvl="0" rt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7</a:t>
            </a:fld>
            <a:endParaRPr lang="en-US"/>
          </a:p>
        </p:txBody>
      </p:sp>
    </p:spTree>
  </p:cSld>
  <p:clrMapOvr>
    <a:masterClrMapping/>
  </p:clrMapOvr>
  <p:transition spd="slow">
    <p:cut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>
            <a:spLocks noGrp="1"/>
          </p:cNvSpPr>
          <p:nvPr>
            <p:ph type="title" idx="4294967295"/>
          </p:nvPr>
        </p:nvSpPr>
        <p:spPr>
          <a:xfrm>
            <a:off x="457200" y="274637"/>
            <a:ext cx="7619999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Cambria"/>
              <a:buNone/>
            </a:pPr>
            <a:r>
              <a:rPr lang="en-US" sz="3600" b="0" i="0" u="none" strike="noStrike" cap="none">
                <a:solidFill>
                  <a:schemeClr val="dk2"/>
                </a:solidFill>
                <a:latin typeface="Cambria"/>
                <a:ea typeface="Cambria"/>
                <a:cs typeface="Cambria"/>
                <a:sym typeface="Cambria"/>
              </a:rPr>
              <a:t>Protect Your Online Identity</a:t>
            </a:r>
          </a:p>
        </p:txBody>
      </p:sp>
      <p:sp>
        <p:nvSpPr>
          <p:cNvPr id="265" name="Shape 265"/>
          <p:cNvSpPr txBox="1">
            <a:spLocks noGrp="1"/>
          </p:cNvSpPr>
          <p:nvPr>
            <p:ph type="body" idx="4294967295"/>
          </p:nvPr>
        </p:nvSpPr>
        <p:spPr>
          <a:xfrm>
            <a:off x="4419600" y="1536199"/>
            <a:ext cx="3657600" cy="4353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>
            <a:noAutofit/>
          </a:bodyPr>
          <a:lstStyle/>
          <a:p>
            <a:pPr marL="342900" marR="0" lvl="0" indent="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Potential employers often look at Facebook pages.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Private information is no longer, by default, private. If you want information to be private, you must take steps to make it so. 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Digital content is easily forwarded and re-posted. </a:t>
            </a:r>
          </a:p>
          <a:p>
            <a:pPr marL="342900" marR="0" lvl="0" indent="381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Your online reputation has offline implications.</a:t>
            </a:r>
          </a:p>
          <a:p>
            <a:pPr marL="34290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88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25000"/>
              <a:buFont typeface="Arial"/>
              <a:buNone/>
            </a:pPr>
            <a:endParaRPr sz="2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6" name="Shape 266"/>
          <p:cNvSpPr>
            <a:spLocks noGrp="1"/>
          </p:cNvSpPr>
          <p:nvPr>
            <p:ph type="sldNum" idx="12"/>
          </p:nvPr>
        </p:nvSpPr>
        <p:spPr>
          <a:xfrm>
            <a:off x="8531788" y="5953760"/>
            <a:ext cx="548699" cy="396300"/>
          </a:xfrm>
          <a:prstGeom prst="bracketPair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</a:t>
            </a:fld>
            <a:endParaRPr lang="en-US"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67" name="Shape 26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875" y="2163847"/>
            <a:ext cx="3470700" cy="3183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Shape 272"/>
          <p:cNvSpPr>
            <a:spLocks noGrp="1"/>
          </p:cNvSpPr>
          <p:nvPr>
            <p:ph type="sldNum" idx="12"/>
          </p:nvPr>
        </p:nvSpPr>
        <p:spPr>
          <a:xfrm>
            <a:off x="8531788" y="5648960"/>
            <a:ext cx="548700" cy="396300"/>
          </a:xfrm>
          <a:prstGeom prst="bracketPair">
            <a:avLst/>
          </a:prstGeom>
        </p:spPr>
        <p:txBody>
          <a:bodyPr lIns="0" tIns="0" rIns="0" bIns="0" anchor="ctr" anchorCtr="0">
            <a:noAutofit/>
          </a:bodyPr>
          <a:lstStyle/>
          <a:p>
            <a:pPr lvl="0">
              <a:spcBef>
                <a:spcPts val="0"/>
              </a:spcBef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lang="en-US"/>
              <a:t>9</a:t>
            </a:fld>
            <a:endParaRPr lang="en-US"/>
          </a:p>
        </p:txBody>
      </p:sp>
      <p:pic>
        <p:nvPicPr>
          <p:cNvPr id="273" name="Shape 27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78600" y="1460499"/>
            <a:ext cx="5776824" cy="40840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cut/>
  </p:transition>
</p:sld>
</file>

<file path=ppt/theme/theme1.xml><?xml version="1.0" encoding="utf-8"?>
<a:theme xmlns:a="http://schemas.openxmlformats.org/drawingml/2006/main" name="Adjacency">
  <a:themeElements>
    <a:clrScheme name="Custom 34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0000FF"/>
      </a:hlink>
      <a:folHlink>
        <a:srgbClr val="FFC0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djacency">
  <a:themeElements>
    <a:clrScheme name="Adjacency">
      <a:dk1>
        <a:srgbClr val="2F2B20"/>
      </a:dk1>
      <a:lt1>
        <a:srgbClr val="FFFFFF"/>
      </a:lt1>
      <a:dk2>
        <a:srgbClr val="675E47"/>
      </a:dk2>
      <a:lt2>
        <a:srgbClr val="DFDCB7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573</Words>
  <Application>Microsoft Office PowerPoint</Application>
  <PresentationFormat>On-screen Show (4:3)</PresentationFormat>
  <Paragraphs>102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Georgia</vt:lpstr>
      <vt:lpstr>Permanent Marker</vt:lpstr>
      <vt:lpstr>Cambria</vt:lpstr>
      <vt:lpstr>Cabin</vt:lpstr>
      <vt:lpstr>Adjacency</vt:lpstr>
      <vt:lpstr>Adjacency</vt:lpstr>
      <vt:lpstr>Internet Identity, Safety, &amp; Security</vt:lpstr>
      <vt:lpstr>Understanding URLs</vt:lpstr>
      <vt:lpstr>Opening Up the Digital World</vt:lpstr>
      <vt:lpstr>Staying Safe Online</vt:lpstr>
      <vt:lpstr>Safe Online Shopping</vt:lpstr>
      <vt:lpstr>How Viruses &amp; Spyware Spread</vt:lpstr>
      <vt:lpstr>Your Digital Footprint</vt:lpstr>
      <vt:lpstr>Protect Your Online Identity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Internet Identity, Safety, &amp; Security</dc:title>
  <cp:lastModifiedBy>Fast, Juanita</cp:lastModifiedBy>
  <cp:revision>2</cp:revision>
  <dcterms:modified xsi:type="dcterms:W3CDTF">2016-03-17T20:42:18Z</dcterms:modified>
</cp:coreProperties>
</file>